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35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AED"/>
    <a:srgbClr val="CED2D9"/>
    <a:srgbClr val="FFDB55"/>
    <a:srgbClr val="CC99FF"/>
    <a:srgbClr val="FF3399"/>
    <a:srgbClr val="2B323B"/>
    <a:srgbClr val="EB1E42"/>
    <a:srgbClr val="05ACC7"/>
    <a:srgbClr val="C13018"/>
    <a:srgbClr val="F36F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9" d="100"/>
          <a:sy n="109" d="100"/>
        </p:scale>
        <p:origin x="84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944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475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72292" y="6135019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895" y="163481"/>
            <a:ext cx="10515600" cy="739056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ca-ES" dirty="0">
                <a:solidFill>
                  <a:schemeClr val="tx2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</a:rPr>
              <a:t>Quan s'han de pagar els impostos i taxes</a:t>
            </a:r>
            <a:r>
              <a:rPr lang="ca-ES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</a:rPr>
              <a:t>?</a:t>
            </a:r>
            <a:br>
              <a:rPr lang="ca-ES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</a:rPr>
            </a:br>
            <a:r>
              <a:rPr lang="ca-ES" sz="2700" b="0" dirty="0">
                <a:solidFill>
                  <a:schemeClr val="bg1">
                    <a:lumMod val="6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Calendari fiscal 2021. Ajuntament </a:t>
            </a:r>
            <a:r>
              <a:rPr lang="ca-ES" sz="2700" b="0">
                <a:solidFill>
                  <a:schemeClr val="bg1">
                    <a:lumMod val="6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 </a:t>
            </a:r>
            <a:r>
              <a:rPr lang="ca-ES" sz="2700" b="0" smtClean="0">
                <a:solidFill>
                  <a:schemeClr val="bg1">
                    <a:lumMod val="6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XXXXX</a:t>
            </a:r>
            <a:endParaRPr lang="en-US" sz="2700" dirty="0">
              <a:solidFill>
                <a:schemeClr val="bg1">
                  <a:lumMod val="6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784DA9C-54B8-4285-9024-BE0C2BCE8C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026367"/>
              </p:ext>
            </p:extLst>
          </p:nvPr>
        </p:nvGraphicFramePr>
        <p:xfrm>
          <a:off x="238071" y="1656244"/>
          <a:ext cx="11691992" cy="3368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3632">
                  <a:extLst>
                    <a:ext uri="{9D8B030D-6E8A-4147-A177-3AD203B41FA5}">
                      <a16:colId xmlns:a16="http://schemas.microsoft.com/office/drawing/2014/main" val="3278396188"/>
                    </a:ext>
                  </a:extLst>
                </a:gridCol>
                <a:gridCol w="380765">
                  <a:extLst>
                    <a:ext uri="{9D8B030D-6E8A-4147-A177-3AD203B41FA5}">
                      <a16:colId xmlns:a16="http://schemas.microsoft.com/office/drawing/2014/main" val="1287371467"/>
                    </a:ext>
                  </a:extLst>
                </a:gridCol>
                <a:gridCol w="380765">
                  <a:extLst>
                    <a:ext uri="{9D8B030D-6E8A-4147-A177-3AD203B41FA5}">
                      <a16:colId xmlns:a16="http://schemas.microsoft.com/office/drawing/2014/main" val="2611110220"/>
                    </a:ext>
                  </a:extLst>
                </a:gridCol>
                <a:gridCol w="380765">
                  <a:extLst>
                    <a:ext uri="{9D8B030D-6E8A-4147-A177-3AD203B41FA5}">
                      <a16:colId xmlns:a16="http://schemas.microsoft.com/office/drawing/2014/main" val="3085508947"/>
                    </a:ext>
                  </a:extLst>
                </a:gridCol>
                <a:gridCol w="380765">
                  <a:extLst>
                    <a:ext uri="{9D8B030D-6E8A-4147-A177-3AD203B41FA5}">
                      <a16:colId xmlns:a16="http://schemas.microsoft.com/office/drawing/2014/main" val="1764534013"/>
                    </a:ext>
                  </a:extLst>
                </a:gridCol>
                <a:gridCol w="380765">
                  <a:extLst>
                    <a:ext uri="{9D8B030D-6E8A-4147-A177-3AD203B41FA5}">
                      <a16:colId xmlns:a16="http://schemas.microsoft.com/office/drawing/2014/main" val="4081026606"/>
                    </a:ext>
                  </a:extLst>
                </a:gridCol>
                <a:gridCol w="380765">
                  <a:extLst>
                    <a:ext uri="{9D8B030D-6E8A-4147-A177-3AD203B41FA5}">
                      <a16:colId xmlns:a16="http://schemas.microsoft.com/office/drawing/2014/main" val="1484076222"/>
                    </a:ext>
                  </a:extLst>
                </a:gridCol>
                <a:gridCol w="380765">
                  <a:extLst>
                    <a:ext uri="{9D8B030D-6E8A-4147-A177-3AD203B41FA5}">
                      <a16:colId xmlns:a16="http://schemas.microsoft.com/office/drawing/2014/main" val="1415560033"/>
                    </a:ext>
                  </a:extLst>
                </a:gridCol>
                <a:gridCol w="380765">
                  <a:extLst>
                    <a:ext uri="{9D8B030D-6E8A-4147-A177-3AD203B41FA5}">
                      <a16:colId xmlns:a16="http://schemas.microsoft.com/office/drawing/2014/main" val="3710831970"/>
                    </a:ext>
                  </a:extLst>
                </a:gridCol>
                <a:gridCol w="380765">
                  <a:extLst>
                    <a:ext uri="{9D8B030D-6E8A-4147-A177-3AD203B41FA5}">
                      <a16:colId xmlns:a16="http://schemas.microsoft.com/office/drawing/2014/main" val="3372389935"/>
                    </a:ext>
                  </a:extLst>
                </a:gridCol>
                <a:gridCol w="380765">
                  <a:extLst>
                    <a:ext uri="{9D8B030D-6E8A-4147-A177-3AD203B41FA5}">
                      <a16:colId xmlns:a16="http://schemas.microsoft.com/office/drawing/2014/main" val="3855139859"/>
                    </a:ext>
                  </a:extLst>
                </a:gridCol>
                <a:gridCol w="380765">
                  <a:extLst>
                    <a:ext uri="{9D8B030D-6E8A-4147-A177-3AD203B41FA5}">
                      <a16:colId xmlns:a16="http://schemas.microsoft.com/office/drawing/2014/main" val="4007246213"/>
                    </a:ext>
                  </a:extLst>
                </a:gridCol>
                <a:gridCol w="380765">
                  <a:extLst>
                    <a:ext uri="{9D8B030D-6E8A-4147-A177-3AD203B41FA5}">
                      <a16:colId xmlns:a16="http://schemas.microsoft.com/office/drawing/2014/main" val="1816997098"/>
                    </a:ext>
                  </a:extLst>
                </a:gridCol>
                <a:gridCol w="380765">
                  <a:extLst>
                    <a:ext uri="{9D8B030D-6E8A-4147-A177-3AD203B41FA5}">
                      <a16:colId xmlns:a16="http://schemas.microsoft.com/office/drawing/2014/main" val="1277414973"/>
                    </a:ext>
                  </a:extLst>
                </a:gridCol>
                <a:gridCol w="380765">
                  <a:extLst>
                    <a:ext uri="{9D8B030D-6E8A-4147-A177-3AD203B41FA5}">
                      <a16:colId xmlns:a16="http://schemas.microsoft.com/office/drawing/2014/main" val="1596057370"/>
                    </a:ext>
                  </a:extLst>
                </a:gridCol>
                <a:gridCol w="380765">
                  <a:extLst>
                    <a:ext uri="{9D8B030D-6E8A-4147-A177-3AD203B41FA5}">
                      <a16:colId xmlns:a16="http://schemas.microsoft.com/office/drawing/2014/main" val="2041071964"/>
                    </a:ext>
                  </a:extLst>
                </a:gridCol>
                <a:gridCol w="380765">
                  <a:extLst>
                    <a:ext uri="{9D8B030D-6E8A-4147-A177-3AD203B41FA5}">
                      <a16:colId xmlns:a16="http://schemas.microsoft.com/office/drawing/2014/main" val="134862495"/>
                    </a:ext>
                  </a:extLst>
                </a:gridCol>
                <a:gridCol w="380765">
                  <a:extLst>
                    <a:ext uri="{9D8B030D-6E8A-4147-A177-3AD203B41FA5}">
                      <a16:colId xmlns:a16="http://schemas.microsoft.com/office/drawing/2014/main" val="1897768043"/>
                    </a:ext>
                  </a:extLst>
                </a:gridCol>
                <a:gridCol w="380765">
                  <a:extLst>
                    <a:ext uri="{9D8B030D-6E8A-4147-A177-3AD203B41FA5}">
                      <a16:colId xmlns:a16="http://schemas.microsoft.com/office/drawing/2014/main" val="696734912"/>
                    </a:ext>
                  </a:extLst>
                </a:gridCol>
                <a:gridCol w="380765">
                  <a:extLst>
                    <a:ext uri="{9D8B030D-6E8A-4147-A177-3AD203B41FA5}">
                      <a16:colId xmlns:a16="http://schemas.microsoft.com/office/drawing/2014/main" val="917149437"/>
                    </a:ext>
                  </a:extLst>
                </a:gridCol>
                <a:gridCol w="380765">
                  <a:extLst>
                    <a:ext uri="{9D8B030D-6E8A-4147-A177-3AD203B41FA5}">
                      <a16:colId xmlns:a16="http://schemas.microsoft.com/office/drawing/2014/main" val="946285228"/>
                    </a:ext>
                  </a:extLst>
                </a:gridCol>
                <a:gridCol w="380765">
                  <a:extLst>
                    <a:ext uri="{9D8B030D-6E8A-4147-A177-3AD203B41FA5}">
                      <a16:colId xmlns:a16="http://schemas.microsoft.com/office/drawing/2014/main" val="3031860970"/>
                    </a:ext>
                  </a:extLst>
                </a:gridCol>
                <a:gridCol w="380765">
                  <a:extLst>
                    <a:ext uri="{9D8B030D-6E8A-4147-A177-3AD203B41FA5}">
                      <a16:colId xmlns:a16="http://schemas.microsoft.com/office/drawing/2014/main" val="564439809"/>
                    </a:ext>
                  </a:extLst>
                </a:gridCol>
                <a:gridCol w="380765">
                  <a:extLst>
                    <a:ext uri="{9D8B030D-6E8A-4147-A177-3AD203B41FA5}">
                      <a16:colId xmlns:a16="http://schemas.microsoft.com/office/drawing/2014/main" val="2638208579"/>
                    </a:ext>
                  </a:extLst>
                </a:gridCol>
                <a:gridCol w="380765">
                  <a:extLst>
                    <a:ext uri="{9D8B030D-6E8A-4147-A177-3AD203B41FA5}">
                      <a16:colId xmlns:a16="http://schemas.microsoft.com/office/drawing/2014/main" val="3675575642"/>
                    </a:ext>
                  </a:extLst>
                </a:gridCol>
              </a:tblGrid>
              <a:tr h="48114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Gen</a:t>
                      </a:r>
                      <a:endParaRPr lang="en-US" sz="16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Feb</a:t>
                      </a:r>
                      <a:endParaRPr lang="en-US" sz="16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Mar</a:t>
                      </a:r>
                      <a:endParaRPr lang="en-US" sz="16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Abr</a:t>
                      </a:r>
                      <a:endParaRPr lang="en-US" sz="16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Mai</a:t>
                      </a:r>
                      <a:endParaRPr lang="en-US" sz="16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Jun</a:t>
                      </a:r>
                      <a:endParaRPr lang="en-US" sz="16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Jul</a:t>
                      </a:r>
                      <a:endParaRPr lang="en-US" sz="16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Ago</a:t>
                      </a:r>
                      <a:endParaRPr lang="en-US" sz="16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Set</a:t>
                      </a:r>
                      <a:endParaRPr lang="en-US" sz="16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Oct</a:t>
                      </a:r>
                      <a:endParaRPr lang="en-US" sz="16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Nov</a:t>
                      </a:r>
                      <a:endParaRPr lang="en-US" sz="16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Des</a:t>
                      </a:r>
                      <a:endParaRPr lang="en-US" sz="16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877013"/>
                  </a:ext>
                </a:extLst>
              </a:tr>
              <a:tr h="481149">
                <a:tc>
                  <a:txBody>
                    <a:bodyPr/>
                    <a:lstStyle/>
                    <a:p>
                      <a:r>
                        <a:rPr lang="ca-E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Béns immobles urbans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anchor="ctr">
                    <a:solidFill>
                      <a:srgbClr val="FFDB5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FFDB5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FFDB5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FFDB5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anchor="ctr">
                    <a:solidFill>
                      <a:srgbClr val="FFDB5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1076203"/>
                  </a:ext>
                </a:extLst>
              </a:tr>
              <a:tr h="481149">
                <a:tc>
                  <a:txBody>
                    <a:bodyPr/>
                    <a:lstStyle/>
                    <a:p>
                      <a:r>
                        <a:rPr lang="ca-E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Béns immobles rústics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9531685"/>
                  </a:ext>
                </a:extLst>
              </a:tr>
              <a:tr h="481149">
                <a:tc>
                  <a:txBody>
                    <a:bodyPr/>
                    <a:lstStyle/>
                    <a:p>
                      <a:r>
                        <a:rPr lang="ca-E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Vehicles tracció mecànica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anchor="ctr"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anchor="ctr"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2415987"/>
                  </a:ext>
                </a:extLst>
              </a:tr>
              <a:tr h="481149">
                <a:tc>
                  <a:txBody>
                    <a:bodyPr/>
                    <a:lstStyle/>
                    <a:p>
                      <a:r>
                        <a:rPr lang="ca-E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Activitats econòmiques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E8E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30738"/>
                  </a:ext>
                </a:extLst>
              </a:tr>
              <a:tr h="481149">
                <a:tc>
                  <a:txBody>
                    <a:bodyPr/>
                    <a:lstStyle/>
                    <a:p>
                      <a:r>
                        <a:rPr lang="ca-E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 de residus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anchor="ctr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anchor="ctr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CED2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479930"/>
                  </a:ext>
                </a:extLst>
              </a:tr>
              <a:tr h="481149">
                <a:tc>
                  <a:txBody>
                    <a:bodyPr/>
                    <a:lstStyle/>
                    <a:p>
                      <a:r>
                        <a:rPr lang="ca-E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Cementiri municipal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E8E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031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385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8541</TotalTime>
  <Words>67</Words>
  <Application>Microsoft Office PowerPoint</Application>
  <PresentationFormat>Pantalla panoràmica</PresentationFormat>
  <Paragraphs>33</Paragraphs>
  <Slides>1</Slides>
  <Notes>1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7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9" baseType="lpstr">
      <vt:lpstr>Arial Unicode MS</vt:lpstr>
      <vt:lpstr>Arial</vt:lpstr>
      <vt:lpstr>Bahnschrift SemiBold</vt:lpstr>
      <vt:lpstr>Calibri</vt:lpstr>
      <vt:lpstr>Calibri Light</vt:lpstr>
      <vt:lpstr>Helvetica</vt:lpstr>
      <vt:lpstr>Open Sans</vt:lpstr>
      <vt:lpstr>Template PresentationGo</vt:lpstr>
      <vt:lpstr>Quan s'han de pagar els impostos i taxes? Calendari fiscal 2021. Ajuntament de XXXXX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Gantt Chart for PowerPoint – 2 Weeks</dc:title>
  <dc:creator>PresentationGO.com</dc:creator>
  <dc:description>© Copyright PresentationGO.com</dc:description>
  <cp:lastModifiedBy>LORENTE MARTINEZ, MAGDALENA</cp:lastModifiedBy>
  <cp:revision>4</cp:revision>
  <dcterms:created xsi:type="dcterms:W3CDTF">2014-11-26T05:14:11Z</dcterms:created>
  <dcterms:modified xsi:type="dcterms:W3CDTF">2021-09-02T07:29:29Z</dcterms:modified>
  <cp:category>Charts &amp; Diagrams</cp:category>
</cp:coreProperties>
</file>